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57" r:id="rId3"/>
    <p:sldId id="337" r:id="rId4"/>
    <p:sldId id="285" r:id="rId5"/>
    <p:sldId id="258" r:id="rId6"/>
    <p:sldId id="259" r:id="rId7"/>
    <p:sldId id="260" r:id="rId8"/>
    <p:sldId id="261" r:id="rId9"/>
    <p:sldId id="262" r:id="rId10"/>
    <p:sldId id="286" r:id="rId11"/>
    <p:sldId id="263" r:id="rId12"/>
    <p:sldId id="264" r:id="rId13"/>
    <p:sldId id="287" r:id="rId14"/>
    <p:sldId id="290" r:id="rId15"/>
    <p:sldId id="292" r:id="rId16"/>
    <p:sldId id="293" r:id="rId17"/>
    <p:sldId id="298" r:id="rId18"/>
    <p:sldId id="299" r:id="rId19"/>
    <p:sldId id="338" r:id="rId20"/>
    <p:sldId id="304" r:id="rId21"/>
    <p:sldId id="305" r:id="rId22"/>
    <p:sldId id="308" r:id="rId23"/>
    <p:sldId id="314" r:id="rId24"/>
    <p:sldId id="316" r:id="rId25"/>
    <p:sldId id="318" r:id="rId26"/>
    <p:sldId id="323" r:id="rId27"/>
    <p:sldId id="324" r:id="rId28"/>
    <p:sldId id="328" r:id="rId29"/>
    <p:sldId id="329" r:id="rId30"/>
    <p:sldId id="330" r:id="rId31"/>
    <p:sldId id="332" r:id="rId32"/>
    <p:sldId id="340" r:id="rId33"/>
    <p:sldId id="339" r:id="rId34"/>
    <p:sldId id="334" r:id="rId35"/>
    <p:sldId id="280" r:id="rId36"/>
    <p:sldId id="281" r:id="rId37"/>
    <p:sldId id="282" r:id="rId38"/>
    <p:sldId id="283" r:id="rId39"/>
    <p:sldId id="341" r:id="rId40"/>
    <p:sldId id="284" r:id="rId4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G:\Unidade%203\Sem%2013\PCD%20Final...Yuneisys%20Perez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G:\Unidade%203\Sem%2013\PCD%20Final...Yuneisys%20Perez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G:\Unidade%203\Sem%2013\PCD%20Final...Yuneisys%20Perez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G:\Unidade%203\Sem%2013\PCD%20Final...Yuneisys%20Perez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G:\Unidade%203\Sem%2013\PCD%20Final...Yuneisys%20Perez.xls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G:\Unidade%203\Sem%2013\PCD%20Final...Yuneisys%20Perez.xls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27920227920228E-2"/>
          <c:y val="7.936507936507943E-2"/>
          <c:w val="0.93732193732193769"/>
          <c:h val="0.76994250718660162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à  Hipertensão Arterial Sistêmica na unidade de saúde</c:v>
                </c:pt>
              </c:strCache>
            </c:strRef>
          </c:tx>
          <c:spPr>
            <a:solidFill>
              <a:srgbClr val="558ED5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Indicadores!$D$4:$F$4</c:f>
              <c:numCache>
                <c:formatCode>0.0%</c:formatCode>
                <c:ptCount val="3"/>
                <c:pt idx="0">
                  <c:v>0.21600000000000041</c:v>
                </c:pt>
                <c:pt idx="1">
                  <c:v>0.33866666666667011</c:v>
                </c:pt>
                <c:pt idx="2">
                  <c:v>0.42133333333333334</c:v>
                </c:pt>
              </c:numCache>
            </c:numRef>
          </c:val>
        </c:ser>
        <c:dLbls/>
        <c:overlap val="-25"/>
        <c:axId val="138724480"/>
        <c:axId val="138726016"/>
      </c:barChart>
      <c:catAx>
        <c:axId val="138724480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8726016"/>
        <c:crosses val="autoZero"/>
        <c:auto val="1"/>
        <c:lblAlgn val="ctr"/>
        <c:lblOffset val="100"/>
      </c:catAx>
      <c:valAx>
        <c:axId val="138726016"/>
        <c:scaling>
          <c:orientation val="minMax"/>
          <c:max val="1"/>
          <c:min val="0"/>
        </c:scaling>
        <c:delete val="1"/>
        <c:axPos val="l"/>
        <c:numFmt formatCode="0.0%" sourceLinked="1"/>
        <c:tickLblPos val="nextTo"/>
        <c:crossAx val="13872448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160225448178984E-2"/>
          <c:y val="0.1290091659847227"/>
          <c:w val="0.95967954910364228"/>
          <c:h val="0.74774585015038686"/>
        </c:manualLayout>
      </c:layout>
      <c:barChart>
        <c:barDir val="col"/>
        <c:grouping val="clustered"/>
        <c:ser>
          <c:idx val="0"/>
          <c:order val="0"/>
          <c:tx>
            <c:strRef>
              <c:f>Indicadores!$R$4</c:f>
              <c:strCache>
                <c:ptCount val="1"/>
                <c:pt idx="0">
                  <c:v>Cobertura do Pprograma de Atenção à Diabetes Mellitus na unidade de saúde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Indicadores!$S$3:$U$3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Indicadores!$S$4:$U$4</c:f>
              <c:numCache>
                <c:formatCode>0.0%</c:formatCode>
                <c:ptCount val="3"/>
                <c:pt idx="0">
                  <c:v>0.21505376344086041</c:v>
                </c:pt>
                <c:pt idx="1">
                  <c:v>0.29032258064516325</c:v>
                </c:pt>
                <c:pt idx="2">
                  <c:v>0.37634408602150538</c:v>
                </c:pt>
              </c:numCache>
            </c:numRef>
          </c:val>
        </c:ser>
        <c:dLbls/>
        <c:overlap val="-25"/>
        <c:axId val="139246208"/>
        <c:axId val="139166080"/>
      </c:barChart>
      <c:catAx>
        <c:axId val="139246208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9166080"/>
        <c:crosses val="autoZero"/>
        <c:auto val="1"/>
        <c:lblAlgn val="ctr"/>
        <c:lblOffset val="100"/>
      </c:catAx>
      <c:valAx>
        <c:axId val="139166080"/>
        <c:scaling>
          <c:orientation val="minMax"/>
          <c:max val="1"/>
          <c:min val="0"/>
        </c:scaling>
        <c:delete val="1"/>
        <c:axPos val="l"/>
        <c:numFmt formatCode="0.0%" sourceLinked="1"/>
        <c:tickLblPos val="nextTo"/>
        <c:crossAx val="13924620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Indicadores!$C$20</c:f>
              <c:strCache>
                <c:ptCount val="1"/>
                <c:pt idx="0">
                  <c:v>Proporção de pessoas com hipertensão com os exames complementares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Indicadores!$D$19:$F$19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Indicadores!$D$20:$F$20</c:f>
              <c:numCache>
                <c:formatCode>0.0%</c:formatCode>
                <c:ptCount val="3"/>
                <c:pt idx="0">
                  <c:v>0.59259259259259267</c:v>
                </c:pt>
                <c:pt idx="1">
                  <c:v>0.58267716535433056</c:v>
                </c:pt>
                <c:pt idx="2">
                  <c:v>0.62025316455696156</c:v>
                </c:pt>
              </c:numCache>
            </c:numRef>
          </c:val>
        </c:ser>
        <c:dLbls/>
        <c:overlap val="-25"/>
        <c:axId val="139678080"/>
        <c:axId val="139679616"/>
      </c:barChart>
      <c:catAx>
        <c:axId val="139678080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9679616"/>
        <c:crosses val="autoZero"/>
        <c:auto val="1"/>
        <c:lblAlgn val="ctr"/>
        <c:lblOffset val="100"/>
      </c:catAx>
      <c:valAx>
        <c:axId val="139679616"/>
        <c:scaling>
          <c:orientation val="minMax"/>
          <c:max val="1"/>
          <c:min val="0"/>
        </c:scaling>
        <c:delete val="1"/>
        <c:axPos val="l"/>
        <c:numFmt formatCode="0.0%" sourceLinked="1"/>
        <c:tickLblPos val="nextTo"/>
        <c:crossAx val="13967808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Indicadores!$R$20</c:f>
              <c:strCache>
                <c:ptCount val="1"/>
                <c:pt idx="0">
                  <c:v>Proporção de pessoas com diabetes com os exames complementares 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Indicadores!$S$19:$U$19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Indicadores!$S$20:$U$20</c:f>
              <c:numCache>
                <c:formatCode>0.0%</c:formatCode>
                <c:ptCount val="3"/>
                <c:pt idx="0">
                  <c:v>0.70000000000000062</c:v>
                </c:pt>
                <c:pt idx="1">
                  <c:v>0.70370370370370372</c:v>
                </c:pt>
                <c:pt idx="2">
                  <c:v>0.77142857142857801</c:v>
                </c:pt>
              </c:numCache>
            </c:numRef>
          </c:val>
        </c:ser>
        <c:dLbls/>
        <c:overlap val="-25"/>
        <c:axId val="139217152"/>
        <c:axId val="139825152"/>
      </c:barChart>
      <c:catAx>
        <c:axId val="139217152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9825152"/>
        <c:crosses val="autoZero"/>
        <c:auto val="1"/>
        <c:lblAlgn val="ctr"/>
        <c:lblOffset val="100"/>
      </c:catAx>
      <c:valAx>
        <c:axId val="139825152"/>
        <c:scaling>
          <c:orientation val="minMax"/>
          <c:max val="1"/>
          <c:min val="0"/>
        </c:scaling>
        <c:delete val="1"/>
        <c:axPos val="l"/>
        <c:numFmt formatCode="0.0%" sourceLinked="1"/>
        <c:tickLblPos val="nextTo"/>
        <c:crossAx val="13921715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Indicadores!$C$48</c:f>
              <c:strCache>
                <c:ptCount val="1"/>
                <c:pt idx="0">
                  <c:v>Proporção de pessoas com hipertensão com estratificação de risco cardiovascular por  exame clínico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Indicadores!$D$47:$F$47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Indicadores!$D$48:$F$48</c:f>
              <c:numCache>
                <c:formatCode>0.0%</c:formatCode>
                <c:ptCount val="3"/>
                <c:pt idx="0">
                  <c:v>0.59259259259259267</c:v>
                </c:pt>
                <c:pt idx="1">
                  <c:v>0.58267716535433056</c:v>
                </c:pt>
                <c:pt idx="2">
                  <c:v>0.62025316455696156</c:v>
                </c:pt>
              </c:numCache>
            </c:numRef>
          </c:val>
        </c:ser>
        <c:dLbls/>
        <c:overlap val="-25"/>
        <c:axId val="139739136"/>
        <c:axId val="139740672"/>
      </c:barChart>
      <c:catAx>
        <c:axId val="139739136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9740672"/>
        <c:crosses val="autoZero"/>
        <c:auto val="1"/>
        <c:lblAlgn val="ctr"/>
        <c:lblOffset val="100"/>
      </c:catAx>
      <c:valAx>
        <c:axId val="139740672"/>
        <c:scaling>
          <c:orientation val="minMax"/>
          <c:max val="1"/>
          <c:min val="0"/>
        </c:scaling>
        <c:delete val="1"/>
        <c:axPos val="l"/>
        <c:numFmt formatCode="0.0%" sourceLinked="1"/>
        <c:tickLblPos val="nextTo"/>
        <c:crossAx val="13973913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Indicadores!$R$48</c:f>
              <c:strCache>
                <c:ptCount val="1"/>
                <c:pt idx="0">
                  <c:v>Proporção de pessoas com diabetes com estratificação de risco cardiovascular por  exame clínico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Indicadores!$S$47:$U$47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Indicadores!$S$48:$U$48</c:f>
              <c:numCache>
                <c:formatCode>0.0%</c:formatCode>
                <c:ptCount val="3"/>
                <c:pt idx="0">
                  <c:v>0.70000000000000062</c:v>
                </c:pt>
                <c:pt idx="1">
                  <c:v>0.70370370370370372</c:v>
                </c:pt>
                <c:pt idx="2">
                  <c:v>0.77142857142857779</c:v>
                </c:pt>
              </c:numCache>
            </c:numRef>
          </c:val>
        </c:ser>
        <c:dLbls/>
        <c:overlap val="-25"/>
        <c:axId val="139859840"/>
        <c:axId val="139861376"/>
      </c:barChart>
      <c:catAx>
        <c:axId val="139859840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9861376"/>
        <c:crosses val="autoZero"/>
        <c:auto val="1"/>
        <c:lblAlgn val="ctr"/>
        <c:lblOffset val="100"/>
      </c:catAx>
      <c:valAx>
        <c:axId val="139861376"/>
        <c:scaling>
          <c:orientation val="minMax"/>
          <c:max val="1"/>
          <c:min val="0"/>
        </c:scaling>
        <c:delete val="1"/>
        <c:axPos val="l"/>
        <c:numFmt formatCode="0.0%" sourceLinked="1"/>
        <c:tickLblPos val="nextTo"/>
        <c:crossAx val="13985984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B305B-1971-4F36-9C11-5BE676C09D70}" type="datetimeFigureOut">
              <a:rPr lang="pt-BR" smtClean="0"/>
              <a:pPr/>
              <a:t>19/03/2016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CBC07-427A-40D2-B55D-A6D0D668DB6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0169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CBC07-427A-40D2-B55D-A6D0D668DB61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33218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625A14D-4DD4-4AE6-89E9-07CE363A39FD}" type="datetimeFigureOut">
              <a:rPr lang="pt-BR" smtClean="0"/>
              <a:pPr/>
              <a:t>19/03/2016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1287C50-FC57-43B3-8856-8E1EE81725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25A14D-4DD4-4AE6-89E9-07CE363A39FD}" type="datetimeFigureOut">
              <a:rPr lang="pt-BR" smtClean="0"/>
              <a:pPr/>
              <a:t>19/03/2016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287C50-FC57-43B3-8856-8E1EE81725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25A14D-4DD4-4AE6-89E9-07CE363A39FD}" type="datetimeFigureOut">
              <a:rPr lang="pt-BR" smtClean="0"/>
              <a:pPr/>
              <a:t>19/03/2016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287C50-FC57-43B3-8856-8E1EE81725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25A14D-4DD4-4AE6-89E9-07CE363A39FD}" type="datetimeFigureOut">
              <a:rPr lang="pt-BR" smtClean="0"/>
              <a:pPr/>
              <a:t>19/03/2016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287C50-FC57-43B3-8856-8E1EE81725A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25A14D-4DD4-4AE6-89E9-07CE363A39FD}" type="datetimeFigureOut">
              <a:rPr lang="pt-BR" smtClean="0"/>
              <a:pPr/>
              <a:t>19/03/2016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287C50-FC57-43B3-8856-8E1EE81725A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25A14D-4DD4-4AE6-89E9-07CE363A39FD}" type="datetimeFigureOut">
              <a:rPr lang="pt-BR" smtClean="0"/>
              <a:pPr/>
              <a:t>19/03/2016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287C50-FC57-43B3-8856-8E1EE81725A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25A14D-4DD4-4AE6-89E9-07CE363A39FD}" type="datetimeFigureOut">
              <a:rPr lang="pt-BR" smtClean="0"/>
              <a:pPr/>
              <a:t>19/03/2016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287C50-FC57-43B3-8856-8E1EE81725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25A14D-4DD4-4AE6-89E9-07CE363A39FD}" type="datetimeFigureOut">
              <a:rPr lang="pt-BR" smtClean="0"/>
              <a:pPr/>
              <a:t>19/03/2016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287C50-FC57-43B3-8856-8E1EE81725A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25A14D-4DD4-4AE6-89E9-07CE363A39FD}" type="datetimeFigureOut">
              <a:rPr lang="pt-BR" smtClean="0"/>
              <a:pPr/>
              <a:t>19/03/2016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287C50-FC57-43B3-8856-8E1EE81725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625A14D-4DD4-4AE6-89E9-07CE363A39FD}" type="datetimeFigureOut">
              <a:rPr lang="pt-BR" smtClean="0"/>
              <a:pPr/>
              <a:t>19/03/2016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287C50-FC57-43B3-8856-8E1EE81725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625A14D-4DD4-4AE6-89E9-07CE363A39FD}" type="datetimeFigureOut">
              <a:rPr lang="pt-BR" smtClean="0"/>
              <a:pPr/>
              <a:t>19/03/2016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1287C50-FC57-43B3-8856-8E1EE81725A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625A14D-4DD4-4AE6-89E9-07CE363A39FD}" type="datetimeFigureOut">
              <a:rPr lang="pt-BR" smtClean="0"/>
              <a:pPr/>
              <a:t>19/03/2016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1287C50-FC57-43B3-8856-8E1EE81725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2000264"/>
          </a:xfrm>
        </p:spPr>
        <p:txBody>
          <a:bodyPr>
            <a:noAutofit/>
          </a:bodyPr>
          <a:lstStyle/>
          <a:p>
            <a:pPr algn="just"/>
            <a:r>
              <a:rPr lang="pt-BR" sz="2800" dirty="0" smtClean="0">
                <a:effectLst/>
              </a:rPr>
              <a:t>Qualificação da atenção à saúde dos adultos portadores de Hipertensão Arterial sistêmica e/ou Diabetes Mellitus na UBS Paulo Alcione Marquez,Santa Rosa Do Purus-AC.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2714620"/>
            <a:ext cx="7772400" cy="2786082"/>
          </a:xfrm>
        </p:spPr>
        <p:txBody>
          <a:bodyPr>
            <a:no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Especializanda: Yuneisys Pérez Sardina.</a:t>
            </a: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Orientadora:Stelita Pacheco Dourado Neta</a:t>
            </a:r>
          </a:p>
          <a:p>
            <a:pPr algn="ctr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Pelotas.2015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29000"/>
            <a:ext cx="1463353" cy="1482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5061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>
                <a:latin typeface="Arial" pitchFamily="34" charset="0"/>
                <a:cs typeface="Arial" pitchFamily="34" charset="0"/>
              </a:rPr>
              <a:t>Logística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1" y="1643051"/>
            <a:ext cx="8472518" cy="4483113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Protocolo o Caderno de Atenção Básica nº 37 _</a:t>
            </a:r>
          </a:p>
          <a:p>
            <a:pPr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  Estratégias para o cuidado da pessoa com doença crônica Hipertensão Arterial Sistêmica.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Brasília: Ministério da Saúde, 2013 a. 128 p.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Protocolo o Caderno de Atenção Básica nº 36 _</a:t>
            </a:r>
          </a:p>
          <a:p>
            <a:pPr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  Estratégias para o cuidado da pessoa com doença crônica Diabetes Mellitus.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Brasília: Ministério da Saúde, 2013b. 159 p.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Instrumentos de Registros Específicos (Prontuários individuais,Planilha para coleta de dados,Ficha-espelho,Cartão de Hipertensão e Diabéticos e o Livro de Registro de HIPERDIA.)</a:t>
            </a: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Capacitação da equipe.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Capacitação dos ACS para busca ativa dos usuários hipertensos e diabéticos faltosos a consulta.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Garantir a solicitação dos exames complementares.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Implantação e registro adequado da ficha de acompanhamento.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>
                <a:latin typeface="Arial" pitchFamily="34" charset="0"/>
                <a:cs typeface="Arial" pitchFamily="34" charset="0"/>
              </a:rPr>
              <a:t>Logística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500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Monitorar o número de usuários hipertensos e diabéticos cadastrados.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Melhorar os atendimentos clínicos e os acolhimentos para os usuários hipertensos e diabéticos.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>
                <a:latin typeface="Arial" pitchFamily="34" charset="0"/>
                <a:cs typeface="Arial" pitchFamily="34" charset="0"/>
              </a:rPr>
              <a:t>Ações a serem realizadas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627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Organizar visitas domiciliares para procurar aqueles usuários hipertensos e diabéticos faltosos a consultas.</a:t>
            </a: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Organizar prática coletiva sobre alimentação saudável, atividade física e saúde bucal através dos grupos realizados.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4" y="1772820"/>
            <a:ext cx="7416824" cy="430993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1: Ampliar a cobertura a pessoas Hipertensas e/ou Diabéticas.</a:t>
            </a:r>
            <a:endParaRPr lang="pt-BR" sz="3300" dirty="0" smtClean="0">
              <a:latin typeface="Arial" pitchFamily="34" charset="0"/>
              <a:cs typeface="Arial" pitchFamily="34" charset="0"/>
            </a:endParaRPr>
          </a:p>
          <a:p>
            <a:endParaRPr lang="pt-BR" sz="3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176" y="428604"/>
            <a:ext cx="7543824" cy="989034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Objetivos, Metas e Resultados.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566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6"/>
          <p:cNvSpPr txBox="1">
            <a:spLocks noChangeArrowheads="1"/>
          </p:cNvSpPr>
          <p:nvPr/>
        </p:nvSpPr>
        <p:spPr bwMode="auto">
          <a:xfrm>
            <a:off x="928662" y="5572140"/>
            <a:ext cx="7286646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600" b="1" dirty="0"/>
              <a:t>Resultado:</a:t>
            </a:r>
          </a:p>
          <a:p>
            <a:r>
              <a:rPr lang="pt-BR" sz="1600" dirty="0"/>
              <a:t>Mês </a:t>
            </a:r>
            <a:r>
              <a:rPr lang="pt-BR" sz="1600" dirty="0" smtClean="0"/>
              <a:t>1- 81(21,6)         Mês 2- 127(33,9%)      Mês 3- 158 (42,1%)</a:t>
            </a:r>
            <a:endParaRPr lang="pt-BR" sz="1600" dirty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2" y="28572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2000232" y="4786322"/>
            <a:ext cx="55007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42910" y="357169"/>
            <a:ext cx="75724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altLang="pt-BR" sz="2000" b="1" dirty="0" smtClean="0">
                <a:latin typeface="Arial" pitchFamily="34" charset="0"/>
                <a:cs typeface="Arial" pitchFamily="34" charset="0"/>
              </a:rPr>
              <a:t>Meta 1.1 </a:t>
            </a:r>
            <a:r>
              <a:rPr lang="pt-BR" sz="2000" dirty="0" smtClean="0"/>
              <a:t>Cadastrar 100 % das pessoas com hipertensão no Programa de Atenção à Hipertensão Arterial e à Diabetes Mellitus da UBS.</a:t>
            </a:r>
            <a:endParaRPr lang="pt-BR" altLang="pt-B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000100" y="4813998"/>
            <a:ext cx="7215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 smtClean="0"/>
              <a:t>Figura 1 </a:t>
            </a:r>
            <a:r>
              <a:rPr lang="pt-BR" sz="1600" dirty="0" smtClean="0"/>
              <a:t>Gráfico Cobertura do programa de atenção ao hipertenso na UBS Paulo Alcione Márquez, Santa Rosa do Purus-AC.2015.</a:t>
            </a:r>
          </a:p>
          <a:p>
            <a:r>
              <a:rPr lang="pt-BR" sz="1600" dirty="0" smtClean="0"/>
              <a:t> </a:t>
            </a:r>
            <a:endParaRPr lang="pt-BR" sz="1600" dirty="0"/>
          </a:p>
        </p:txBody>
      </p:sp>
      <p:graphicFrame>
        <p:nvGraphicFramePr>
          <p:cNvPr id="15" name="Espaço Reservado para Conteúdo 3"/>
          <p:cNvGraphicFramePr>
            <a:graphicFrameLocks/>
          </p:cNvGraphicFramePr>
          <p:nvPr/>
        </p:nvGraphicFramePr>
        <p:xfrm>
          <a:off x="857224" y="1571611"/>
          <a:ext cx="7143800" cy="2928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37128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6"/>
          <p:cNvSpPr txBox="1">
            <a:spLocks noChangeArrowheads="1"/>
          </p:cNvSpPr>
          <p:nvPr/>
        </p:nvSpPr>
        <p:spPr bwMode="auto">
          <a:xfrm>
            <a:off x="928662" y="5572140"/>
            <a:ext cx="7286646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600" b="1" dirty="0"/>
              <a:t>Resultado:</a:t>
            </a:r>
          </a:p>
          <a:p>
            <a:r>
              <a:rPr lang="pt-BR" sz="1600" dirty="0"/>
              <a:t>Mês </a:t>
            </a:r>
            <a:r>
              <a:rPr lang="pt-BR" sz="1600" dirty="0" smtClean="0"/>
              <a:t>1- 20 (21,5%)          Mês 2- 27(29,0%)           Mês 3- 35 (37,6%)</a:t>
            </a:r>
            <a:endParaRPr lang="pt-BR" sz="1600" dirty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2" y="28572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2000232" y="4786322"/>
            <a:ext cx="55007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4282" y="142853"/>
            <a:ext cx="8572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/>
              <a:t>Meta 1.2</a:t>
            </a:r>
            <a:r>
              <a:rPr lang="pt-BR" sz="2000" dirty="0" smtClean="0"/>
              <a:t> </a:t>
            </a:r>
            <a:r>
              <a:rPr lang="pt-BR" sz="2000" b="1" dirty="0" smtClean="0"/>
              <a:t> </a:t>
            </a:r>
            <a:r>
              <a:rPr lang="pt-BR" sz="2000" dirty="0" smtClean="0"/>
              <a:t>Cadastrar 100 % das pessoas com diabetes no Programa de Atenção à Hipertensão Arterial Sistêmica e à Diabetes Mellitus da UBS.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000100" y="4813998"/>
            <a:ext cx="72152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 smtClean="0"/>
              <a:t>Figura 2 </a:t>
            </a:r>
            <a:r>
              <a:rPr lang="pt-BR" sz="1600" dirty="0" smtClean="0"/>
              <a:t>Gráfico Cobertura do programa de atenção ao diabético na UBS Paulo Alcione Márquez, Santa Rosa do Purus-AC.2015. </a:t>
            </a:r>
            <a:endParaRPr lang="pt-BR" sz="1600" dirty="0"/>
          </a:p>
        </p:txBody>
      </p:sp>
      <p:graphicFrame>
        <p:nvGraphicFramePr>
          <p:cNvPr id="8" name="Gráfico 7"/>
          <p:cNvGraphicFramePr/>
          <p:nvPr/>
        </p:nvGraphicFramePr>
        <p:xfrm>
          <a:off x="1071538" y="1714488"/>
          <a:ext cx="6929486" cy="3061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37128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4" y="1772820"/>
            <a:ext cx="7416824" cy="430993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2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Melhorar a qualidade da atenção a pessoas com hipertensão e/ou diabetes.</a:t>
            </a:r>
          </a:p>
          <a:p>
            <a:pPr>
              <a:buNone/>
            </a:pPr>
            <a:endParaRPr lang="pt-BR" sz="3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176" y="428604"/>
            <a:ext cx="7543824" cy="989034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Objetivos, Metas e Resultados.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566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6"/>
          <p:cNvSpPr txBox="1">
            <a:spLocks noChangeArrowheads="1"/>
          </p:cNvSpPr>
          <p:nvPr/>
        </p:nvSpPr>
        <p:spPr bwMode="auto">
          <a:xfrm>
            <a:off x="714348" y="2928934"/>
            <a:ext cx="7643836" cy="33239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Resultados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Esses indicadores desde o início da intervenção se mantiveram em 100% em todos os meses, pois os usuários com Hipertensão Arterial e Diabetes Mellitus eram examinados no momento da consulta pela médica ou enfermeiro da equipe. </a:t>
            </a:r>
          </a:p>
          <a:p>
            <a:pPr algn="just">
              <a:lnSpc>
                <a:spcPct val="150000"/>
              </a:lnSpc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Hipertensos 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Mês 1- 81(100%)  Mês 2- 127(100%) Mês 3- 158(100%) </a:t>
            </a:r>
          </a:p>
          <a:p>
            <a:pPr algn="just">
              <a:lnSpc>
                <a:spcPct val="150000"/>
              </a:lnSpc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Diabéticos:    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Mês 1- 20(100%)  Mês 2- 27(100%)   Mês 3- 35 (100%)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2" y="28572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500034" y="3214686"/>
            <a:ext cx="82868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57158" y="357166"/>
            <a:ext cx="8001056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2.1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Realizar exame clínico apropriado em 100% das pessoas com hipertensão. </a:t>
            </a:r>
          </a:p>
          <a:p>
            <a:pPr algn="just">
              <a:lnSpc>
                <a:spcPct val="150000"/>
              </a:lnSpc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28596" y="1428736"/>
            <a:ext cx="7929618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2.2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Realizar exame clínico apropriado em 100% das pessoas com diabetes. </a:t>
            </a:r>
          </a:p>
        </p:txBody>
      </p:sp>
    </p:spTree>
    <p:extLst>
      <p:ext uri="{BB962C8B-B14F-4D97-AF65-F5344CB8AC3E}">
        <p14:creationId xmlns:p14="http://schemas.microsoft.com/office/powerpoint/2010/main" xmlns="" val="237128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58204" cy="135732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Meta 2.3 </a:t>
            </a:r>
            <a:r>
              <a:rPr lang="pt-BR" sz="2400" b="0" dirty="0" smtClean="0">
                <a:effectLst/>
                <a:latin typeface="Arial" pitchFamily="34" charset="0"/>
                <a:cs typeface="Arial" pitchFamily="34" charset="0"/>
              </a:rPr>
              <a:t>Realizar exame dos pés em 100% das pessoas com diabetes a cada 03 meses (com palpação dos pulsos tibial posterior e pedioso e medida da sensibilidade).</a:t>
            </a:r>
            <a:endParaRPr lang="pt-BR" sz="2400" b="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28596" y="2571744"/>
            <a:ext cx="814393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Resultados:</a:t>
            </a:r>
          </a:p>
          <a:p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Esse indicador desde o início da intervenção se manteve em 100% em todos os meses, pois os usuários com Diabetes Mellitus tinham examinados seus pés no momento da consulta pela médica ou enfermeiro da equipe. </a:t>
            </a:r>
          </a:p>
          <a:p>
            <a:pPr algn="just">
              <a:lnSpc>
                <a:spcPct val="150000"/>
              </a:lnSpc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Diabéticos:  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Mês 1- 20(100%)  Mês 2- 27(100%)   Mês 3- 35 (100%)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Hipertensão Arterial Sistêmica (HAS) e o Diabetes Mellitus (DM), doenças crônicas não transmissíveis são importantes fatores de risco das doenças cardiovasculares. 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HAS é um grave problema de saúde pública no Brasil e no mundo.</a:t>
            </a:r>
          </a:p>
          <a:p>
            <a:pPr algn="just">
              <a:lnSpc>
                <a:spcPct val="150000"/>
              </a:lnSpc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>
                <a:latin typeface="Arial" pitchFamily="34" charset="0"/>
                <a:cs typeface="Arial" pitchFamily="34" charset="0"/>
              </a:rPr>
              <a:t>Introdução.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298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6"/>
          <p:cNvSpPr txBox="1">
            <a:spLocks noChangeArrowheads="1"/>
          </p:cNvSpPr>
          <p:nvPr/>
        </p:nvSpPr>
        <p:spPr bwMode="auto">
          <a:xfrm>
            <a:off x="571472" y="5643578"/>
            <a:ext cx="7858180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Resultado: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      Mês 1- 48 (59,3%)     Mês 2- 74(58,3%)          Mês 3- 98 (62%)) 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2" y="28572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2000232" y="4786322"/>
            <a:ext cx="55007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42844" y="214290"/>
            <a:ext cx="85011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 smtClean="0"/>
              <a:t>Meta 2.4</a:t>
            </a:r>
            <a:r>
              <a:rPr lang="pt-BR" sz="2000" dirty="0" smtClean="0"/>
              <a:t> Garantir a 100% das pessoas com hipertensão a solicitação/realização de exames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complementares</a:t>
            </a:r>
            <a:r>
              <a:rPr lang="pt-BR" sz="2000" dirty="0" smtClean="0"/>
              <a:t> em dia de acordo com o protocolo.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571472" y="4572008"/>
            <a:ext cx="7429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 smtClean="0">
                <a:cs typeface="Arial" pitchFamily="34" charset="0"/>
              </a:rPr>
              <a:t>Figura 3 </a:t>
            </a:r>
            <a:r>
              <a:rPr lang="pt-BR" sz="1600" dirty="0" smtClean="0">
                <a:cs typeface="Arial" pitchFamily="34" charset="0"/>
              </a:rPr>
              <a:t>Gráfico Proporção de hipertensos com os exames complementares em dia de acordo com o protocolo na UBS Paulo Alcione Márquez, Santa Rosa do Purus-AC.2015.</a:t>
            </a:r>
            <a:r>
              <a:rPr lang="pt-BR" sz="1600" dirty="0" smtClean="0"/>
              <a:t> </a:t>
            </a:r>
          </a:p>
        </p:txBody>
      </p:sp>
      <p:graphicFrame>
        <p:nvGraphicFramePr>
          <p:cNvPr id="11" name="Espaço Reservado para Conteúdo 3"/>
          <p:cNvGraphicFramePr>
            <a:graphicFrameLocks/>
          </p:cNvGraphicFramePr>
          <p:nvPr/>
        </p:nvGraphicFramePr>
        <p:xfrm>
          <a:off x="500034" y="1714488"/>
          <a:ext cx="7572428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37128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6"/>
          <p:cNvSpPr txBox="1">
            <a:spLocks noChangeArrowheads="1"/>
          </p:cNvSpPr>
          <p:nvPr/>
        </p:nvSpPr>
        <p:spPr bwMode="auto">
          <a:xfrm>
            <a:off x="857224" y="5572140"/>
            <a:ext cx="7643866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Resultado: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     Mês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1- 14(70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%         Mês 2- 19(70,4%)            Mês 3- 27 (77,1%)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2" y="28572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2000232" y="4786322"/>
            <a:ext cx="55007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85720" y="285728"/>
            <a:ext cx="80724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 smtClean="0"/>
              <a:t>Meta 2.5</a:t>
            </a:r>
            <a:r>
              <a:rPr lang="pt-BR" sz="2000" dirty="0" smtClean="0"/>
              <a:t> Garantir a 100% das pessoas com diabetes a solicitação/realização de exames complementares em dia de acordo com o </a:t>
            </a:r>
            <a:r>
              <a:rPr lang="pt-BR" sz="2000" dirty="0" smtClean="0"/>
              <a:t>protocolo.                                                                    </a:t>
            </a:r>
            <a:endParaRPr lang="pt-BR" sz="2000" dirty="0"/>
          </a:p>
        </p:txBody>
      </p:sp>
      <p:sp>
        <p:nvSpPr>
          <p:cNvPr id="12" name="Retângulo 11"/>
          <p:cNvSpPr/>
          <p:nvPr/>
        </p:nvSpPr>
        <p:spPr>
          <a:xfrm>
            <a:off x="785786" y="4500570"/>
            <a:ext cx="7429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 smtClean="0">
                <a:cs typeface="Arial" pitchFamily="34" charset="0"/>
              </a:rPr>
              <a:t>Figura 4 </a:t>
            </a:r>
            <a:r>
              <a:rPr lang="pt-BR" sz="1600" dirty="0" smtClean="0">
                <a:cs typeface="Arial" pitchFamily="34" charset="0"/>
              </a:rPr>
              <a:t>Gráfico Proporção de diabéticos com os exames complementares em dia de acordo com o protocolo na UBS Paulo Alcione Márquez, Santa Rosa do Purus-AC.2015. </a:t>
            </a:r>
            <a:endParaRPr lang="pt-BR" sz="1600" dirty="0">
              <a:cs typeface="Arial" pitchFamily="34" charset="0"/>
            </a:endParaRPr>
          </a:p>
        </p:txBody>
      </p:sp>
      <p:graphicFrame>
        <p:nvGraphicFramePr>
          <p:cNvPr id="8" name="Gráfico 7"/>
          <p:cNvGraphicFramePr/>
          <p:nvPr/>
        </p:nvGraphicFramePr>
        <p:xfrm>
          <a:off x="714348" y="1928802"/>
          <a:ext cx="7572428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37128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6"/>
          <p:cNvSpPr txBox="1">
            <a:spLocks noChangeArrowheads="1"/>
          </p:cNvSpPr>
          <p:nvPr/>
        </p:nvSpPr>
        <p:spPr bwMode="auto">
          <a:xfrm>
            <a:off x="571472" y="4000504"/>
            <a:ext cx="8072494" cy="241604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Resultado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Em todos os três meses da intervenção priorizamos a prescrição de medicamentos da farmácia popular para todos os hipertensos e diabéticos cadastrados.</a:t>
            </a:r>
            <a:endParaRPr lang="pt-BR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Hipertensos:  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Mês 1- 68 (98,6%)    Mês 2- 113(99,1%)   Mês 3- 144 (99,3%)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Diabéticos:     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Mês 1- 17(100%)      Mês 2 -24(100%)      Mês 3- 32 (100%)</a:t>
            </a:r>
          </a:p>
          <a:p>
            <a:endParaRPr lang="pt-BR" sz="1600" dirty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2" y="28572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2000232" y="4786322"/>
            <a:ext cx="55007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57158" y="428605"/>
            <a:ext cx="857256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2.6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Priorizar a prescrição de medicamentos da farmácia popular para 100% das pessoas com hipertensão cadastradas na UBS.</a:t>
            </a:r>
          </a:p>
          <a:p>
            <a:pPr algn="just">
              <a:lnSpc>
                <a:spcPct val="150000"/>
              </a:lnSpc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Meta 2.7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Priorizar a prescrição de medicamentos da farmácia popular para 100% das pessoas com diabetes cadastradas na UBS. </a:t>
            </a:r>
          </a:p>
          <a:p>
            <a:pPr algn="just">
              <a:lnSpc>
                <a:spcPct val="150000"/>
              </a:lnSpc>
              <a:buNone/>
            </a:pPr>
            <a:endParaRPr lang="pt-BR" sz="2000" dirty="0" smtClean="0"/>
          </a:p>
          <a:p>
            <a:pPr algn="just">
              <a:lnSpc>
                <a:spcPct val="150000"/>
              </a:lnSpc>
              <a:buNone/>
            </a:pPr>
            <a:r>
              <a:rPr lang="pt-BR" sz="2000" b="1" dirty="0" smtClean="0"/>
              <a:t>   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237128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6"/>
          <p:cNvSpPr txBox="1">
            <a:spLocks noChangeArrowheads="1"/>
          </p:cNvSpPr>
          <p:nvPr/>
        </p:nvSpPr>
        <p:spPr bwMode="auto">
          <a:xfrm>
            <a:off x="428596" y="3786190"/>
            <a:ext cx="8429684" cy="20002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Resultado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Esses indicadores desde o início da intervenção se mantiveram em 100% em todos os meses.</a:t>
            </a:r>
          </a:p>
          <a:p>
            <a:pPr algn="just">
              <a:lnSpc>
                <a:spcPct val="150000"/>
              </a:lnSpc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Hipertensos:  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Mês 1- </a:t>
            </a:r>
            <a:r>
              <a:rPr lang="pt-BR" dirty="0" smtClean="0"/>
              <a:t>81 (100%)  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Mês 2- </a:t>
            </a:r>
            <a:r>
              <a:rPr lang="pt-BR" dirty="0" smtClean="0"/>
              <a:t>127(100%)   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Mês 3- </a:t>
            </a:r>
            <a:r>
              <a:rPr lang="pt-BR" dirty="0" smtClean="0"/>
              <a:t>158 (100%)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Diabéticos:     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Mês 1- 20(100%)      Mês 2 -27(100%)      Mês 3- 35 (100%)</a:t>
            </a:r>
          </a:p>
          <a:p>
            <a:endParaRPr lang="pt-BR" sz="1600" b="1" dirty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2" y="28572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2000232" y="4786322"/>
            <a:ext cx="55007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42844" y="0"/>
            <a:ext cx="821533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pt-BR" sz="1400" b="1" dirty="0" smtClean="0"/>
              <a:t>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2.8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Realizar avaliação da necessidade de atendimento odontológico em 100% das pessoas com hipertensão.</a:t>
            </a:r>
          </a:p>
          <a:p>
            <a:pPr algn="just">
              <a:lnSpc>
                <a:spcPct val="150000"/>
              </a:lnSpc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Meta 2.9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Realizar avaliação da necessidade de atendimento odontológico em 100% das pessoas com diabetes.</a:t>
            </a:r>
          </a:p>
          <a:p>
            <a:r>
              <a:rPr lang="pt-BR" sz="2000" dirty="0" smtClean="0"/>
              <a:t>                                                                       </a:t>
            </a:r>
          </a:p>
          <a:p>
            <a:r>
              <a:rPr lang="pt-BR" sz="2000" dirty="0" smtClean="0"/>
              <a:t> </a:t>
            </a:r>
          </a:p>
          <a:p>
            <a:r>
              <a:rPr lang="pt-BR" sz="2000" dirty="0" smtClean="0"/>
              <a:t>                                                              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237128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4" y="1772820"/>
            <a:ext cx="7416824" cy="4309939"/>
          </a:xfrm>
        </p:spPr>
        <p:txBody>
          <a:bodyPr>
            <a:normAutofit/>
          </a:bodyPr>
          <a:lstStyle/>
          <a:p>
            <a:r>
              <a:rPr lang="pt-BR" sz="2400" b="1" dirty="0" smtClean="0"/>
              <a:t>Objetivo 3 </a:t>
            </a:r>
            <a:r>
              <a:rPr lang="pt-BR" sz="2400" dirty="0" smtClean="0"/>
              <a:t>Melhorar a adesão de hipertensos e/ou diabéticos ao programa.</a:t>
            </a:r>
          </a:p>
          <a:p>
            <a:pPr>
              <a:buNone/>
            </a:pPr>
            <a:r>
              <a:rPr lang="pt-BR" sz="2400" dirty="0" smtClean="0"/>
              <a:t> </a:t>
            </a:r>
          </a:p>
          <a:p>
            <a:endParaRPr lang="pt-BR" sz="3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176" y="428604"/>
            <a:ext cx="7543824" cy="989034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Objetivos, Metas e Resultados.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566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6"/>
          <p:cNvSpPr txBox="1">
            <a:spLocks noChangeArrowheads="1"/>
          </p:cNvSpPr>
          <p:nvPr/>
        </p:nvSpPr>
        <p:spPr bwMode="auto">
          <a:xfrm>
            <a:off x="142844" y="2857496"/>
            <a:ext cx="8572530" cy="366254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Resultado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Durante a intervenção, em todos os meses, os faltosos às consultas na UBS foram buscados conforme a periodicidade recomendada.</a:t>
            </a:r>
            <a:endParaRPr lang="pt-BR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Hipertensos: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Mês 1- 19 faltosos/ Buscados 19 (100%)        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                    Mês 2- 55 faltosos / Buscados 55 (100%)    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                    Mês 3- 63 faltosos/ Buscados 63 (100%)</a:t>
            </a:r>
          </a:p>
          <a:p>
            <a:pPr>
              <a:lnSpc>
                <a:spcPct val="150000"/>
              </a:lnSpc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Diabéticos:   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Mês 1- 6 faltosos/ Buscados 6 (100%)        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                    Mês 2- 13 faltosos / Buscados 13 (100%)    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                    Mês 3- 13 faltosos/ Buscados 13 (100%)  </a:t>
            </a:r>
          </a:p>
          <a:p>
            <a:endParaRPr lang="pt-BR" sz="1600" b="1" dirty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2" y="28572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2000232" y="4786322"/>
            <a:ext cx="55007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42844" y="0"/>
            <a:ext cx="821533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3.1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Buscar 100% das pessoas com hipertensão faltosas às consultas na UBS conforme a periodicidade recomendada.</a:t>
            </a:r>
          </a:p>
          <a:p>
            <a:pPr algn="just">
              <a:lnSpc>
                <a:spcPct val="150000"/>
              </a:lnSpc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Meta 3.2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Buscar 100% das pessoas com diabetes faltosas às consultas na UBS conforme a periodicidade </a:t>
            </a:r>
            <a:r>
              <a:rPr lang="pt-BR" sz="2000" dirty="0" smtClean="0"/>
              <a:t> </a:t>
            </a:r>
          </a:p>
          <a:p>
            <a:r>
              <a:rPr lang="pt-BR" sz="2000" dirty="0" smtClean="0"/>
              <a:t>                                                               </a:t>
            </a:r>
            <a:endParaRPr lang="pt-BR" sz="2000" dirty="0"/>
          </a:p>
        </p:txBody>
      </p:sp>
      <p:sp>
        <p:nvSpPr>
          <p:cNvPr id="12" name="Retângulo 11"/>
          <p:cNvSpPr/>
          <p:nvPr/>
        </p:nvSpPr>
        <p:spPr>
          <a:xfrm>
            <a:off x="1714480" y="3714752"/>
            <a:ext cx="66437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/>
              <a:t> 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xmlns="" val="237128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4" y="1772821"/>
            <a:ext cx="7416824" cy="1941932"/>
          </a:xfrm>
        </p:spPr>
        <p:txBody>
          <a:bodyPr>
            <a:normAutofit/>
          </a:bodyPr>
          <a:lstStyle/>
          <a:p>
            <a:r>
              <a:rPr lang="pt-BR" sz="2400" b="1" dirty="0" smtClean="0"/>
              <a:t>Objetivo 4 </a:t>
            </a:r>
            <a:r>
              <a:rPr lang="pt-BR" sz="2400" dirty="0" smtClean="0"/>
              <a:t> Melhorar o registro das informações.</a:t>
            </a:r>
          </a:p>
          <a:p>
            <a:pPr>
              <a:buNone/>
            </a:pPr>
            <a:endParaRPr lang="pt-BR" sz="2400" dirty="0" smtClean="0"/>
          </a:p>
          <a:p>
            <a:endParaRPr lang="pt-BR" sz="3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176" y="428604"/>
            <a:ext cx="7543824" cy="989034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Objetivos, Metas e Resultados.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566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2" y="28572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42844" y="0"/>
            <a:ext cx="821533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/>
              <a:t> </a:t>
            </a:r>
          </a:p>
          <a:p>
            <a:pPr algn="just">
              <a:lnSpc>
                <a:spcPct val="150000"/>
              </a:lnSpc>
            </a:pPr>
            <a:r>
              <a:rPr lang="pt-BR" sz="2000" b="1" dirty="0" smtClean="0"/>
              <a:t>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4.1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Manter ficha de acompanhamento de 100% das pessoas com hipertensão.</a:t>
            </a:r>
          </a:p>
          <a:p>
            <a:pPr algn="just">
              <a:lnSpc>
                <a:spcPct val="150000"/>
              </a:lnSpc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Meta 4.2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Manter ficha de acompanhamento de 100% das pessoas com diabetes.</a:t>
            </a:r>
          </a:p>
          <a:p>
            <a:r>
              <a:rPr lang="pt-BR" sz="2000" dirty="0" smtClean="0"/>
              <a:t>                                                               </a:t>
            </a:r>
            <a:endParaRPr lang="pt-BR" sz="2000" dirty="0"/>
          </a:p>
        </p:txBody>
      </p:sp>
      <p:sp>
        <p:nvSpPr>
          <p:cNvPr id="12" name="Retângulo 11"/>
          <p:cNvSpPr/>
          <p:nvPr/>
        </p:nvSpPr>
        <p:spPr>
          <a:xfrm>
            <a:off x="1500166" y="3857628"/>
            <a:ext cx="66437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/>
              <a:t> </a:t>
            </a:r>
          </a:p>
        </p:txBody>
      </p:sp>
      <p:sp>
        <p:nvSpPr>
          <p:cNvPr id="8" name="CaixaDeTexto 6"/>
          <p:cNvSpPr txBox="1">
            <a:spLocks noChangeArrowheads="1"/>
          </p:cNvSpPr>
          <p:nvPr/>
        </p:nvSpPr>
        <p:spPr bwMode="auto">
          <a:xfrm>
            <a:off x="500034" y="3357562"/>
            <a:ext cx="8143902" cy="22467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Resultado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O registro de acompanhamento se manteve em 100% em todos os meses da intervenção. </a:t>
            </a:r>
          </a:p>
          <a:p>
            <a:pPr algn="just">
              <a:lnSpc>
                <a:spcPct val="150000"/>
              </a:lnSpc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Hipertensos:  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Mês 1- 81 (100%)   Mês 2- 127(100%)    Mês 3- 158 (100%)</a:t>
            </a:r>
          </a:p>
          <a:p>
            <a:pPr algn="just">
              <a:lnSpc>
                <a:spcPct val="150000"/>
              </a:lnSpc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Diabéticos:     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Mês 1- 20(100%)      Mês 2 -27(100%)      Mês 3- 35 (100%)</a:t>
            </a:r>
          </a:p>
          <a:p>
            <a:endParaRPr lang="pt-BR" sz="1600" b="1" dirty="0"/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xmlns="" val="237128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4" y="1772821"/>
            <a:ext cx="7416824" cy="194193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5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Mapear o risco para doença cardiovascular das pessoas com hipertensão e/ou diabetes. </a:t>
            </a:r>
          </a:p>
          <a:p>
            <a:pPr>
              <a:buNone/>
            </a:pPr>
            <a:endParaRPr lang="pt-BR" sz="2400" dirty="0" smtClean="0"/>
          </a:p>
          <a:p>
            <a:endParaRPr lang="pt-BR" sz="3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176" y="428604"/>
            <a:ext cx="7543824" cy="989034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Objetivos, Metas e Resultados.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566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2" y="28572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42844" y="214291"/>
            <a:ext cx="821533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 smtClean="0"/>
              <a:t> 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5.1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Realizar estratificação do risco cardiovascular em 100% das pessoas com hipertensão</a:t>
            </a:r>
            <a:r>
              <a:rPr lang="pt-BR" sz="2000" dirty="0" smtClean="0"/>
              <a:t>.  </a:t>
            </a:r>
          </a:p>
          <a:p>
            <a:r>
              <a:rPr lang="pt-BR" sz="2000" dirty="0" smtClean="0"/>
              <a:t>                                                               </a:t>
            </a:r>
            <a:endParaRPr lang="pt-BR" sz="2000" dirty="0"/>
          </a:p>
        </p:txBody>
      </p:sp>
      <p:sp>
        <p:nvSpPr>
          <p:cNvPr id="12" name="Retângulo 11"/>
          <p:cNvSpPr/>
          <p:nvPr/>
        </p:nvSpPr>
        <p:spPr>
          <a:xfrm>
            <a:off x="571472" y="4357694"/>
            <a:ext cx="7572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 smtClean="0"/>
              <a:t>Figura 5</a:t>
            </a:r>
            <a:r>
              <a:rPr lang="pt-BR" sz="1600" dirty="0" smtClean="0"/>
              <a:t> Gráfico Proporção de pessoas com hipertensão com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estratificação</a:t>
            </a:r>
            <a:r>
              <a:rPr lang="pt-BR" sz="1600" dirty="0" smtClean="0"/>
              <a:t> de risco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cardiovascular</a:t>
            </a:r>
            <a:r>
              <a:rPr lang="pt-BR" sz="1600" dirty="0" smtClean="0"/>
              <a:t> na UBS Paulo Alcione Márquez, Santa Rosa do Purus-AC.2015.</a:t>
            </a:r>
          </a:p>
        </p:txBody>
      </p:sp>
      <p:sp>
        <p:nvSpPr>
          <p:cNvPr id="8" name="CaixaDeTexto 6"/>
          <p:cNvSpPr txBox="1">
            <a:spLocks noChangeArrowheads="1"/>
          </p:cNvSpPr>
          <p:nvPr/>
        </p:nvSpPr>
        <p:spPr bwMode="auto">
          <a:xfrm>
            <a:off x="642910" y="5500702"/>
            <a:ext cx="7929618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Resultado: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                 Mês 1- 48(59,3%)      Mês 2- 74(58,3%)        Mês 3- 98(62,0%)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Espaço Reservado para Conteúdo 3"/>
          <p:cNvGraphicFramePr>
            <a:graphicFrameLocks/>
          </p:cNvGraphicFramePr>
          <p:nvPr/>
        </p:nvGraphicFramePr>
        <p:xfrm>
          <a:off x="571472" y="1285860"/>
          <a:ext cx="7643866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37128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 o DM acomete parte importante da população brasileira, sendo seu rastreio importante para iniciar tratamento adequado o mais rapidamente possível, evitando assim as complicações e os custos destas para a sociedade.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2" y="28572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285720" y="285728"/>
            <a:ext cx="80724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5.2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Realizar estratificação do risco cardiovascular em 100% das pessoas com diabetes.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500034" y="4143381"/>
            <a:ext cx="7715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 smtClean="0">
                <a:latin typeface="Arial" pitchFamily="34" charset="0"/>
                <a:cs typeface="Arial" pitchFamily="34" charset="0"/>
              </a:rPr>
              <a:t>Figura 6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 Gráfico Proporção de pessoas com diabetes com estratificação de risco cardiovascular na UBS Paulo Alcione Márquez, Santa Rosa do Purus-AC.2015.</a:t>
            </a:r>
          </a:p>
        </p:txBody>
      </p:sp>
      <p:sp>
        <p:nvSpPr>
          <p:cNvPr id="8" name="CaixaDeTexto 6"/>
          <p:cNvSpPr txBox="1">
            <a:spLocks noChangeArrowheads="1"/>
          </p:cNvSpPr>
          <p:nvPr/>
        </p:nvSpPr>
        <p:spPr bwMode="auto">
          <a:xfrm>
            <a:off x="642910" y="5143512"/>
            <a:ext cx="8001026" cy="9233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Resultado: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               Mês 1- 14(70,0%)          Mês 2-19(70,4%)        Mês 3- 27 (77,1%)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Espaço Reservado para Conteúdo 3"/>
          <p:cNvGraphicFramePr>
            <a:graphicFrameLocks/>
          </p:cNvGraphicFramePr>
          <p:nvPr/>
        </p:nvGraphicFramePr>
        <p:xfrm>
          <a:off x="500034" y="1571613"/>
          <a:ext cx="7715304" cy="2357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37128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4" y="1772821"/>
            <a:ext cx="7416824" cy="194193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 smtClean="0"/>
              <a:t>Objetivo 6</a:t>
            </a:r>
            <a:r>
              <a:rPr lang="pt-BR" sz="2400" dirty="0" smtClean="0"/>
              <a:t> Promover a saúde de pessoas com hipertensão e/ou diabetes. </a:t>
            </a:r>
            <a:endParaRPr lang="pt-BR" sz="3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176" y="428604"/>
            <a:ext cx="7543824" cy="989034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Objetivos, Metas e Resultados.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566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7158" y="928670"/>
            <a:ext cx="8429684" cy="4455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6.1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Garantir orientação nutricional a100% das pessoas com hipertensão. 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6.2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Garantir orientação nutricional a 100% das pessoas com diabetes.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6.3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Garantir orientação em relação a prática regular de atividade física a100% das pessoas com hipertensão. 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6.4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Garantir orientação em relação a prática regular de atividade física a 100% das pessoas com diabetes.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42910" y="1000108"/>
            <a:ext cx="7929618" cy="4905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6.5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Garantir orientação sobre os riscos do tabagismo a 100% das pessoas com hipertensão.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6.6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Garantir orientação sobre os riscos do tabagismo a 100% das pessoas com diabetes.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6.7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Garantir orientação sobre higiene bucal a 100% das pessoas com hipertensão.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6.8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Garantir orientação sobre higiene bucal a 100% das pessoas com diabetes</a:t>
            </a:r>
          </a:p>
          <a:p>
            <a:pPr algn="just">
              <a:lnSpc>
                <a:spcPct val="150000"/>
              </a:lnSpc>
              <a:buNone/>
            </a:pPr>
            <a:endParaRPr lang="pt-BR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6"/>
          <p:cNvSpPr txBox="1">
            <a:spLocks noChangeArrowheads="1"/>
          </p:cNvSpPr>
          <p:nvPr/>
        </p:nvSpPr>
        <p:spPr bwMode="auto">
          <a:xfrm>
            <a:off x="285720" y="1285860"/>
            <a:ext cx="8572560" cy="364715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Resultados : 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Em todos os três meses da intervenção realizamos orientação sobre orientação nutricional sobre alimentação saudável, sobre a prática de  atividade física regular, sobre os riscos do tabagismo  e sobre higiene bucal   a todos os hipertensos  e diabéticos cadastrados a  avaliação do risco cardiovascular.</a:t>
            </a:r>
          </a:p>
          <a:p>
            <a:pPr algn="just">
              <a:lnSpc>
                <a:spcPct val="150000"/>
              </a:lnSpc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Hipertensos:  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Mês 1- 81 (100%)    Mês 2- 127(100%)    Mês 3- 158 (100%)</a:t>
            </a:r>
          </a:p>
          <a:p>
            <a:pPr algn="just">
              <a:lnSpc>
                <a:spcPct val="150000"/>
              </a:lnSpc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Diabéticos:     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Mês 1- 20(100%)      Mês 2 -27(100%)      Mês 3- 35 (100%)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/>
              <a:t>Ampliação da cobertura da atenção aos hipertensos e diabéticos.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Melhoria da qualidade da atenção a pessoas com hipertensão e/ou diabetes.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Melhoria dos registros.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Melhorou a capacitação da equipe.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Descentralização dos atendimentos.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>
                <a:latin typeface="Arial" pitchFamily="34" charset="0"/>
                <a:cs typeface="Arial" pitchFamily="34" charset="0"/>
              </a:rPr>
              <a:t>Discussão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064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Melhoria do estilo de vida dos usuários com respeito a sua dieta, pratica de atividade física, e saúde bucal.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Recuperação dos usuários faltosos nas consultas de controle.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Promoveu o trabalho integrado com a equipe.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>
                <a:latin typeface="Arial" pitchFamily="34" charset="0"/>
                <a:cs typeface="Arial" pitchFamily="34" charset="0"/>
              </a:rPr>
              <a:t>Discussão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432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O curso de especialização como um todo, possibilitou o desenvolvimento de uma ampla visão sobre a importância de se realizar, junto à equipe, ações de educação em saúde. 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Possibilitou a interação dos profissionais que puderam perceber a importância do processo de educação em saúde e, principalmente, de trabalhar em equipe.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Ampliar meus conhecimentos com respeito as condutas e protocolos brasileiros.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>
                <a:latin typeface="Arial" pitchFamily="34" charset="0"/>
                <a:cs typeface="Arial" pitchFamily="34" charset="0"/>
              </a:rPr>
              <a:t>Reflexão crítica sobre o processo pessoal de aprendizagem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429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48068"/>
          </a:xfrm>
        </p:spPr>
        <p:txBody>
          <a:bodyPr>
            <a:no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BRASIL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  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Ministério da Saúde. Estratégias para o cuidado da pessoa com doença crônica: hipertensão arterial(Cadernos de Atenção Básica, n. 37) / Ministério da Saúde, Secretaria de Atenção à Saúde, Departamento de Atenção Básica. – Brasília: Ministério da Saúde, 2013. 128 p.: il.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BRASIL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 b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Ministério da Saúde. Estratégias para o cuidado da pessoa com doença crônica: diabetes mellitus (Cadernos de Atenção Básica, n. 36) / Ministério da Saúde, Secretaria de Atenção à Saúde, Departamento de Atenção Básica. – Brasília: Ministério da Saúde, 2013. 160 p.: il.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>
                <a:latin typeface="Arial" pitchFamily="34" charset="0"/>
                <a:cs typeface="Arial" pitchFamily="34" charset="0"/>
              </a:rPr>
              <a:t>Referencias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881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9" name="Picture 9" descr="20150930_1033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0042"/>
            <a:ext cx="2357454" cy="1595437"/>
          </a:xfrm>
          <a:prstGeom prst="rect">
            <a:avLst/>
          </a:prstGeom>
          <a:noFill/>
        </p:spPr>
      </p:pic>
      <p:pic>
        <p:nvPicPr>
          <p:cNvPr id="56328" name="Picture 8" descr="DSC_01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500042"/>
            <a:ext cx="2714644" cy="1666875"/>
          </a:xfrm>
          <a:prstGeom prst="rect">
            <a:avLst/>
          </a:prstGeom>
          <a:noFill/>
        </p:spPr>
      </p:pic>
      <p:pic>
        <p:nvPicPr>
          <p:cNvPr id="56327" name="Imagem 1" descr="20150724_1530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500042"/>
            <a:ext cx="2643206" cy="1657350"/>
          </a:xfrm>
          <a:prstGeom prst="rect">
            <a:avLst/>
          </a:prstGeom>
          <a:noFill/>
        </p:spPr>
      </p:pic>
      <p:pic>
        <p:nvPicPr>
          <p:cNvPr id="56326" name="Imagem 10" descr="20151109_0938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2071678"/>
            <a:ext cx="2357454" cy="1747838"/>
          </a:xfrm>
          <a:prstGeom prst="rect">
            <a:avLst/>
          </a:prstGeom>
          <a:noFill/>
        </p:spPr>
      </p:pic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15525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6336" name="Imagem 9" descr="20151023_10030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2143116"/>
            <a:ext cx="2714644" cy="1676400"/>
          </a:xfrm>
          <a:prstGeom prst="rect">
            <a:avLst/>
          </a:prstGeom>
          <a:noFill/>
        </p:spPr>
      </p:pic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0" y="15525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6346" name="Imagem 4" descr="20151005_08515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2143116"/>
            <a:ext cx="2643206" cy="1676400"/>
          </a:xfrm>
          <a:prstGeom prst="rect">
            <a:avLst/>
          </a:prstGeom>
          <a:noFill/>
        </p:spPr>
      </p:pic>
      <p:pic>
        <p:nvPicPr>
          <p:cNvPr id="56345" name="Imagem 2" descr="20151002_07262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10" y="3786190"/>
            <a:ext cx="2357454" cy="1785950"/>
          </a:xfrm>
          <a:prstGeom prst="rect">
            <a:avLst/>
          </a:prstGeom>
          <a:noFill/>
        </p:spPr>
      </p:pic>
      <p:pic>
        <p:nvPicPr>
          <p:cNvPr id="56344" name="Imagem 3" descr="20151002_08164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00364" y="3786190"/>
            <a:ext cx="2714644" cy="1819276"/>
          </a:xfrm>
          <a:prstGeom prst="rect">
            <a:avLst/>
          </a:prstGeom>
          <a:noFill/>
        </p:spPr>
      </p:pic>
      <p:pic>
        <p:nvPicPr>
          <p:cNvPr id="56343" name="Imagem 7" descr="20151016_1506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15008" y="3786190"/>
            <a:ext cx="2643206" cy="1828801"/>
          </a:xfrm>
          <a:prstGeom prst="rect">
            <a:avLst/>
          </a:prstGeom>
          <a:noFill/>
        </p:spPr>
      </p:pic>
      <p:sp>
        <p:nvSpPr>
          <p:cNvPr id="56352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53" name="Rectangle 33"/>
          <p:cNvSpPr>
            <a:spLocks noChangeArrowheads="1"/>
          </p:cNvSpPr>
          <p:nvPr/>
        </p:nvSpPr>
        <p:spPr bwMode="auto">
          <a:xfrm>
            <a:off x="0" y="15525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Caracterização do município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01937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Santa Rosa Do Purus-Acre</a:t>
            </a:r>
          </a:p>
          <a:p>
            <a:pPr algn="just"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População total: 4068 habitantes (</a:t>
            </a: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Censo  IBGE/2010)</a:t>
            </a:r>
          </a:p>
          <a:p>
            <a:pPr algn="just">
              <a:buNone/>
            </a:pPr>
            <a:endParaRPr lang="pt-BR" sz="2000" i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População estimada segundo o cadastro populacional 2014 : 5637  habitantes</a:t>
            </a:r>
          </a:p>
          <a:p>
            <a:pPr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Espaço Reservado para Conteúdo 10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571612"/>
            <a:ext cx="40386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0" y="2643182"/>
            <a:ext cx="8229600" cy="3514395"/>
          </a:xfrm>
        </p:spPr>
        <p:txBody>
          <a:bodyPr>
            <a:normAutofit/>
          </a:bodyPr>
          <a:lstStyle/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Obrigada!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2" y="2428868"/>
            <a:ext cx="2016224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1030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Sistema de saúde composto por 4 unidades de saúde:</a:t>
            </a: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Centro de Saúde Paulo Alcione Márquez(a UBS onde eu fui lotada).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PSF Móvel de Santa Rosa do Purus.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Polo Base de Santa Rosa do Purus(unidade de atenção a saúde indígena Polo –Base tipo II).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Unidade Mista de Santa Rosa do Purus(Hospital da família).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>
                <a:latin typeface="Arial" pitchFamily="34" charset="0"/>
                <a:cs typeface="Arial" pitchFamily="34" charset="0"/>
              </a:rPr>
              <a:t>Caracterização do município.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602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Zona urbana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Equipe composta por: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1 Médica clínica geral.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1 Odontólogo.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1 Enfermeiro.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5 Técnicos de enfermagem.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7 Agentes Comunitários de saúde.</a:t>
            </a:r>
          </a:p>
          <a:p>
            <a:pPr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População vinculada: 2468 pessoas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>
                <a:latin typeface="Arial" pitchFamily="34" charset="0"/>
                <a:cs typeface="Arial" pitchFamily="34" charset="0"/>
              </a:rPr>
              <a:t>Caracterização da UBS Paulo Alcione Marquez.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298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HTA: 101                                       DM: 26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Atraso em consultas.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Atraso em exames complementares segundo  sua periodicidade.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Poucos usuários com risco cardiovasculares avaliados.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Não existia registro ficha espelho nem arquivo para o registro dos atendimentos.</a:t>
            </a: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>
                <a:latin typeface="Arial" pitchFamily="34" charset="0"/>
                <a:cs typeface="Arial" pitchFamily="34" charset="0"/>
              </a:rPr>
              <a:t>Ação programática na UBS antes da intervenção.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1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Qualificar a atenção à saúde dos adultos portadores de Hipertensão Arterial Sistêmica e/ou Diabetes Mellitus na UBS Paulo Alcione Márquez, Santa Rosa do Purus-AC.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>
                <a:latin typeface="Arial" pitchFamily="34" charset="0"/>
                <a:cs typeface="Arial" pitchFamily="34" charset="0"/>
              </a:rPr>
              <a:t>Objetivo Geral</a:t>
            </a:r>
            <a:br>
              <a:rPr lang="pt-BR" sz="3200" dirty="0" smtClean="0">
                <a:latin typeface="Arial" pitchFamily="34" charset="0"/>
                <a:cs typeface="Arial" pitchFamily="34" charset="0"/>
              </a:rPr>
            </a:b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880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Projeto de intervenção desenvolvido no período de 12 semanas.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Envolver toda a equipe da UBS Paulo Alcione Marquez e os usuários adultos com Hipertensão Arterial Sistêmica e Diabetes Mellitus.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400" b="1" dirty="0" smtClean="0"/>
              <a:t>Desenvolver  ações em quatro eixos programáticos:</a:t>
            </a:r>
            <a:endParaRPr lang="pt-BR" sz="2400" dirty="0" smtClean="0">
              <a:solidFill>
                <a:srgbClr val="2B65AB"/>
              </a:solidFill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Arial" charset="0"/>
                <a:cs typeface="Arial" charset="0"/>
              </a:rPr>
              <a:t>Monitoramento e Avaliação.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Arial" charset="0"/>
                <a:cs typeface="Arial" charset="0"/>
              </a:rPr>
              <a:t>Organização e Gestão dos Serviços.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Arial" charset="0"/>
                <a:cs typeface="Arial" charset="0"/>
              </a:rPr>
              <a:t>Engajamento Público.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Arial" charset="0"/>
                <a:cs typeface="Arial" charset="0"/>
              </a:rPr>
              <a:t>Qualificação da Prática Clínica.</a:t>
            </a:r>
            <a:endParaRPr lang="pt-BR" sz="2400" dirty="0" smtClean="0"/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>
                <a:latin typeface="Arial" pitchFamily="34" charset="0"/>
                <a:cs typeface="Arial" pitchFamily="34" charset="0"/>
              </a:rPr>
              <a:t>Metodologia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670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804</TotalTime>
  <Words>2055</Words>
  <Application>Microsoft Office PowerPoint</Application>
  <PresentationFormat>Apresentação na tela (4:3)</PresentationFormat>
  <Paragraphs>182</Paragraphs>
  <Slides>40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1" baseType="lpstr">
      <vt:lpstr>Concurso</vt:lpstr>
      <vt:lpstr>Qualificação da atenção à saúde dos adultos portadores de Hipertensão Arterial sistêmica e/ou Diabetes Mellitus na UBS Paulo Alcione Marquez,Santa Rosa Do Purus-AC.</vt:lpstr>
      <vt:lpstr>Introdução.</vt:lpstr>
      <vt:lpstr>Slide 3</vt:lpstr>
      <vt:lpstr>Slide 4</vt:lpstr>
      <vt:lpstr>Caracterização do município.</vt:lpstr>
      <vt:lpstr>Caracterização da UBS Paulo Alcione Marquez.</vt:lpstr>
      <vt:lpstr>Ação programática na UBS antes da intervenção.</vt:lpstr>
      <vt:lpstr>Objetivo Geral </vt:lpstr>
      <vt:lpstr>Metodologia</vt:lpstr>
      <vt:lpstr>Logística</vt:lpstr>
      <vt:lpstr>Logística</vt:lpstr>
      <vt:lpstr>Ações a serem realizadas</vt:lpstr>
      <vt:lpstr>Slide 13</vt:lpstr>
      <vt:lpstr>Objetivos, Metas e Resultados.</vt:lpstr>
      <vt:lpstr>Slide 15</vt:lpstr>
      <vt:lpstr>Slide 16</vt:lpstr>
      <vt:lpstr>Objetivos, Metas e Resultados.</vt:lpstr>
      <vt:lpstr>Slide 18</vt:lpstr>
      <vt:lpstr>Meta 2.3 Realizar exame dos pés em 100% das pessoas com diabetes a cada 03 meses (com palpação dos pulsos tibial posterior e pedioso e medida da sensibilidade).</vt:lpstr>
      <vt:lpstr>Slide 20</vt:lpstr>
      <vt:lpstr>Slide 21</vt:lpstr>
      <vt:lpstr>Slide 22</vt:lpstr>
      <vt:lpstr>Slide 23</vt:lpstr>
      <vt:lpstr>Objetivos, Metas e Resultados.</vt:lpstr>
      <vt:lpstr>Slide 25</vt:lpstr>
      <vt:lpstr>Objetivos, Metas e Resultados.</vt:lpstr>
      <vt:lpstr>Slide 27</vt:lpstr>
      <vt:lpstr>Objetivos, Metas e Resultados.</vt:lpstr>
      <vt:lpstr>Slide 29</vt:lpstr>
      <vt:lpstr>Slide 30</vt:lpstr>
      <vt:lpstr>Objetivos, Metas e Resultados.</vt:lpstr>
      <vt:lpstr>Slide 32</vt:lpstr>
      <vt:lpstr>Slide 33</vt:lpstr>
      <vt:lpstr>Slide 34</vt:lpstr>
      <vt:lpstr>Discussão</vt:lpstr>
      <vt:lpstr>Discussão</vt:lpstr>
      <vt:lpstr>Reflexão crítica sobre o processo pessoal de aprendizagem</vt:lpstr>
      <vt:lpstr>Referencias</vt:lpstr>
      <vt:lpstr>Slide 39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Melhoria da atenção aos usuários com Hipertensão Arterial Sistêmica e/ou Diabetes Mellitus na UBS Aurora, Teutônia/RS.</dc:title>
  <dc:creator>User</dc:creator>
  <cp:lastModifiedBy>Stelita</cp:lastModifiedBy>
  <cp:revision>103</cp:revision>
  <dcterms:created xsi:type="dcterms:W3CDTF">2015-11-07T00:15:29Z</dcterms:created>
  <dcterms:modified xsi:type="dcterms:W3CDTF">2016-03-19T12:41:43Z</dcterms:modified>
</cp:coreProperties>
</file>